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0" r:id="rId3"/>
    <p:sldId id="1141" r:id="rId4"/>
    <p:sldId id="1142" r:id="rId5"/>
    <p:sldId id="1147" r:id="rId6"/>
    <p:sldId id="1143" r:id="rId7"/>
    <p:sldId id="1148" r:id="rId8"/>
    <p:sldId id="1149" r:id="rId9"/>
    <p:sldId id="1150" r:id="rId10"/>
    <p:sldId id="1144" r:id="rId11"/>
    <p:sldId id="1151" r:id="rId12"/>
    <p:sldId id="1152"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80" d="100"/>
          <a:sy n="80" d="100"/>
        </p:scale>
        <p:origin x="894" y="9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a:t>
            </a:r>
            <a:r>
              <a:rPr lang="en-US" altLang="zh-CN" sz="4800" b="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351877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句意：没有这段工作经历</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我可能永远不会知道我真正想要什么。根据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经历</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为可数名词单数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作名词时</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是否可数取决于其含义</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经验</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时为不可数名词</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经历</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时为可数名词。</a:t>
            </a:r>
            <a:endParaRPr lang="zh-CN" altLang="zh-CN" sz="9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this working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could never know what I really wanted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 years later, I got a full-time job at our local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hoped that I could also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made a promise to myself that I would work hard on it and they just did what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program was quite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精彩的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 had lots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my job and my life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934966" y="788584"/>
            <a:ext cx="1584088" cy="461665"/>
          </a:xfrm>
          <a:prstGeom prst="rect">
            <a:avLst/>
          </a:prstGeom>
        </p:spPr>
        <p:txBody>
          <a:bodyPr wrap="none">
            <a:spAutoFit/>
          </a:bodyPr>
          <a:lstStyle/>
          <a:p>
            <a:r>
              <a:rPr lang="en-US" altLang="zh-CN" sz="2400" dirty="0"/>
              <a:t>experience</a:t>
            </a:r>
            <a:endParaRPr lang="zh-CN" altLang="en-US" dirty="0"/>
          </a:p>
        </p:txBody>
      </p:sp>
      <p:pic>
        <p:nvPicPr>
          <p:cNvPr id="5" name="箭头右.eps" descr="id:2147487614;FounderCES"/>
          <p:cNvPicPr/>
          <p:nvPr/>
        </p:nvPicPr>
        <p:blipFill>
          <a:blip r:embed="rId2"/>
          <a:stretch>
            <a:fillRect/>
          </a:stretch>
        </p:blipFill>
        <p:spPr>
          <a:xfrm>
            <a:off x="3502918" y="4653136"/>
            <a:ext cx="553548" cy="435610"/>
          </a:xfrm>
          <a:prstGeom prst="rect">
            <a:avLst/>
          </a:prstGeom>
        </p:spPr>
      </p:pic>
    </p:spTree>
    <p:extLst>
      <p:ext uri="{BB962C8B-B14F-4D97-AF65-F5344CB8AC3E}">
        <p14:creationId xmlns:p14="http://schemas.microsoft.com/office/powerpoint/2010/main" val="310366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句意：我希望我也能改善他人的生活。此空前情态动词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“could”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后需接动词原形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improve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改善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54289"/>
            <a:ext cx="11485848" cy="2862322"/>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this working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could never know what I really wanted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 years later, I got a full-time job at our local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hoped that I could also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made a promise to myself that I would work hard on it and they just did what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program was quite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精彩的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 had lots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my job and my life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2394457"/>
            <a:ext cx="1272336" cy="461665"/>
          </a:xfrm>
          <a:prstGeom prst="rect">
            <a:avLst/>
          </a:prstGeom>
        </p:spPr>
        <p:txBody>
          <a:bodyPr wrap="none">
            <a:spAutoFit/>
          </a:bodyPr>
          <a:lstStyle/>
          <a:p>
            <a:r>
              <a:rPr lang="en-US" altLang="zh-CN" sz="2400" dirty="0"/>
              <a:t>improve</a:t>
            </a:r>
            <a:endParaRPr lang="zh-CN" altLang="en-US" dirty="0"/>
          </a:p>
        </p:txBody>
      </p:sp>
    </p:spTree>
    <p:extLst>
      <p:ext uri="{BB962C8B-B14F-4D97-AF65-F5344CB8AC3E}">
        <p14:creationId xmlns:p14="http://schemas.microsoft.com/office/powerpoint/2010/main" val="202067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411342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句意：我的节目非常精彩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我有很多粉丝。此处作表语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需用形容词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,wonderful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精彩的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2862322"/>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this working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could never know what I really wanted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 years later, I got a full-time job at our local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hoped that I could also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made a promise to myself that I would work hard on it and they just did what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program was quite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精彩的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 had lots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my job and my life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039422" y="3072844"/>
            <a:ext cx="1535998" cy="461665"/>
          </a:xfrm>
          <a:prstGeom prst="rect">
            <a:avLst/>
          </a:prstGeom>
        </p:spPr>
        <p:txBody>
          <a:bodyPr wrap="none">
            <a:spAutoFit/>
          </a:bodyPr>
          <a:lstStyle/>
          <a:p>
            <a:r>
              <a:rPr lang="en-US" altLang="zh-CN" sz="2400" dirty="0"/>
              <a:t>wonderful</a:t>
            </a:r>
            <a:endParaRPr lang="zh-CN" altLang="en-US" dirty="0"/>
          </a:p>
        </p:txBody>
      </p:sp>
    </p:spTree>
    <p:extLst>
      <p:ext uri="{BB962C8B-B14F-4D97-AF65-F5344CB8AC3E}">
        <p14:creationId xmlns:p14="http://schemas.microsoft.com/office/powerpoint/2010/main" val="1862578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89032"/>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主要讲述了作者的职业经历。</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241;FounderCES"/>
          <p:cNvPicPr/>
          <p:nvPr/>
        </p:nvPicPr>
        <p:blipFill>
          <a:blip r:embed="rId2"/>
          <a:stretch>
            <a:fillRect/>
          </a:stretch>
        </p:blipFill>
        <p:spPr>
          <a:xfrm>
            <a:off x="838622" y="3015511"/>
            <a:ext cx="1620520" cy="395605"/>
          </a:xfrm>
          <a:prstGeom prst="rect">
            <a:avLst/>
          </a:prstGeom>
        </p:spPr>
      </p:pic>
      <p:pic>
        <p:nvPicPr>
          <p:cNvPr id="3" name="图片 2"/>
          <p:cNvPicPr>
            <a:picLocks noChangeAspect="1"/>
          </p:cNvPicPr>
          <p:nvPr/>
        </p:nvPicPr>
        <p:blipFill>
          <a:blip r:embed="rId3"/>
          <a:stretch>
            <a:fillRect/>
          </a:stretch>
        </p:blipFill>
        <p:spPr>
          <a:xfrm>
            <a:off x="560848" y="1340768"/>
            <a:ext cx="11068715" cy="1444132"/>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238241"/>
          </a:xfrm>
        </p:spPr>
        <p:txBody>
          <a:bodyPr/>
          <a:lstStyle/>
          <a:p>
            <a:pPr hangingPunct="0">
              <a:spcAft>
                <a:spcPts val="0"/>
              </a:spcAft>
              <a:tabLst>
                <a:tab pos="5581015"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根据括号内所给汉语注释写出单词的正确形式（</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每空一词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we were young, people always like to question us about what kind of job we wanted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school students said they wanted to be a scientist, a computer programmer or a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钢琴家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926854" y="3183616"/>
            <a:ext cx="1074333" cy="461665"/>
          </a:xfrm>
          <a:prstGeom prst="rect">
            <a:avLst/>
          </a:prstGeom>
        </p:spPr>
        <p:txBody>
          <a:bodyPr wrap="none">
            <a:spAutoFit/>
          </a:bodyPr>
          <a:lstStyle/>
          <a:p>
            <a:r>
              <a:rPr lang="en-US" altLang="zh-CN" sz="2400" dirty="0"/>
              <a:t>pianist</a:t>
            </a:r>
            <a:endParaRPr lang="zh-CN" altLang="en-US" dirty="0"/>
          </a:p>
        </p:txBody>
      </p:sp>
      <p:sp>
        <p:nvSpPr>
          <p:cNvPr id="5" name="内容占位符 1"/>
          <p:cNvSpPr txBox="1">
            <a:spLocks/>
          </p:cNvSpPr>
          <p:nvPr/>
        </p:nvSpPr>
        <p:spPr bwMode="auto">
          <a:xfrm>
            <a:off x="360854" y="37095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句意：一些学生说他们想成为科学家、程序员或钢琴家。此空前不定冠词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后需接单数可数名词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pianist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注意拼写以</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ist</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结尾</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727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句意：我没有认真对待（</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拉小提琴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）这件事。此空前动词短语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 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）后需接副词进行修饰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,serious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的副词形式为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seriously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54168"/>
            <a:ext cx="11485848" cy="2238241"/>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honest, I didn’t know what I wanted to be when I was a middle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 wanted me to be a violinist, but I didn’t take it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严肃地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 couldn’t stand practicing it every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wanted me to be an engineer like him, but I thought it was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毫无意义的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75526" y="2062776"/>
            <a:ext cx="1346844" cy="461665"/>
          </a:xfrm>
          <a:prstGeom prst="rect">
            <a:avLst/>
          </a:prstGeom>
        </p:spPr>
        <p:txBody>
          <a:bodyPr wrap="none">
            <a:spAutoFit/>
          </a:bodyPr>
          <a:lstStyle/>
          <a:p>
            <a:r>
              <a:rPr lang="en-US" altLang="zh-CN" sz="2400" dirty="0"/>
              <a:t>seriously</a:t>
            </a:r>
            <a:endParaRPr lang="zh-CN" altLang="en-US" dirty="0"/>
          </a:p>
        </p:txBody>
      </p:sp>
    </p:spTree>
    <p:extLst>
      <p:ext uri="{BB962C8B-B14F-4D97-AF65-F5344CB8AC3E}">
        <p14:creationId xmlns:p14="http://schemas.microsoft.com/office/powerpoint/2010/main" val="111376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我认为这毫无意义。此处作表语</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需用形容词</a:t>
            </a:r>
            <a:r>
              <a:rPr lang="en-US" altLang="zh-CN" b="1">
                <a:solidFill>
                  <a:srgbClr val="FF0000"/>
                </a:solidFill>
                <a:latin typeface="Times New Roman" panose="02020603050405020304" pitchFamily="18" charset="0"/>
                <a:ea typeface="宋体" panose="02010600030101010101" pitchFamily="2" charset="-122"/>
              </a:rPr>
              <a:t>,meaning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）的否定性形容词形式为</a:t>
            </a:r>
            <a:r>
              <a:rPr lang="en-US" altLang="zh-CN" b="1">
                <a:solidFill>
                  <a:srgbClr val="FF0000"/>
                </a:solidFill>
                <a:latin typeface="Times New Roman" panose="02020603050405020304" pitchFamily="18" charset="0"/>
                <a:ea typeface="宋体" panose="02010600030101010101" pitchFamily="2" charset="-122"/>
              </a:rPr>
              <a:t>meaningless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无意义的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98184"/>
            <a:ext cx="11485848" cy="2308324"/>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honest, I didn’t know what I wanted to be when I was a middle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 wanted me to be a violinist, but I didn’t take it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严肃地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 couldn’t stand practicing it every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wanted me to be an engineer like him, but I thought it was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毫无意义的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22934" y="3289097"/>
            <a:ext cx="1774845" cy="461665"/>
          </a:xfrm>
          <a:prstGeom prst="rect">
            <a:avLst/>
          </a:prstGeom>
        </p:spPr>
        <p:txBody>
          <a:bodyPr wrap="none">
            <a:spAutoFit/>
          </a:bodyPr>
          <a:lstStyle/>
          <a:p>
            <a:r>
              <a:rPr lang="en-US" altLang="zh-CN" sz="2400" dirty="0"/>
              <a:t>meaningless</a:t>
            </a:r>
            <a:endParaRPr lang="zh-CN" altLang="en-US" dirty="0"/>
          </a:p>
        </p:txBody>
      </p:sp>
    </p:spTree>
    <p:extLst>
      <p:ext uri="{BB962C8B-B14F-4D97-AF65-F5344CB8AC3E}">
        <p14:creationId xmlns:p14="http://schemas.microsoft.com/office/powerpoint/2010/main" val="3939346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37574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句意：几年后我上大学继续接受教育。此处需要名词</a:t>
            </a:r>
            <a:r>
              <a:rPr lang="en-US" altLang="zh-CN" b="1">
                <a:solidFill>
                  <a:srgbClr val="FF0000"/>
                </a:solidFill>
                <a:latin typeface="Times New Roman" panose="02020603050405020304" pitchFamily="18" charset="0"/>
                <a:ea typeface="宋体" panose="02010600030101010101" pitchFamily="2" charset="-122"/>
              </a:rPr>
              <a:t>,education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为不可数名词。</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56792"/>
            <a:ext cx="11485848" cy="2238241"/>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some years, I went to the university to go on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kept everything in all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first school year, I got a part-time job at the school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期待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more new friends and had more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school life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27454" y="1671264"/>
            <a:ext cx="1467068" cy="461665"/>
          </a:xfrm>
          <a:prstGeom prst="rect">
            <a:avLst/>
          </a:prstGeom>
        </p:spPr>
        <p:txBody>
          <a:bodyPr wrap="none">
            <a:spAutoFit/>
          </a:bodyPr>
          <a:lstStyle/>
          <a:p>
            <a:r>
              <a:rPr lang="en-US" altLang="zh-CN" sz="2400" dirty="0"/>
              <a:t>education</a:t>
            </a:r>
            <a:endParaRPr lang="zh-CN" altLang="en-US" dirty="0"/>
          </a:p>
        </p:txBody>
      </p:sp>
    </p:spTree>
    <p:extLst>
      <p:ext uri="{BB962C8B-B14F-4D97-AF65-F5344CB8AC3E}">
        <p14:creationId xmlns:p14="http://schemas.microsoft.com/office/powerpoint/2010/main" val="365878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句意：我在所有日记中记录一切。此空前</a:t>
            </a:r>
            <a:r>
              <a:rPr lang="en-US" altLang="zh-CN" b="1">
                <a:solidFill>
                  <a:srgbClr val="FF0000"/>
                </a:solidFill>
                <a:latin typeface="Times New Roman" panose="02020603050405020304" pitchFamily="18" charset="0"/>
                <a:ea typeface="宋体" panose="02010600030101010101" pitchFamily="2" charset="-122"/>
              </a:rPr>
              <a:t>“all my”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后接可数名词复数</a:t>
            </a:r>
            <a:r>
              <a:rPr lang="en-US" altLang="zh-CN" b="1">
                <a:solidFill>
                  <a:srgbClr val="FF0000"/>
                </a:solidFill>
                <a:latin typeface="Times New Roman" panose="02020603050405020304" pitchFamily="18" charset="0"/>
                <a:ea typeface="宋体" panose="02010600030101010101" pitchFamily="2" charset="-122"/>
              </a:rPr>
              <a:t>,diary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复数形式为</a:t>
            </a:r>
            <a:r>
              <a:rPr lang="en-US" altLang="zh-CN" b="1">
                <a:solidFill>
                  <a:srgbClr val="FF0000"/>
                </a:solidFill>
                <a:latin typeface="Times New Roman" panose="02020603050405020304" pitchFamily="18" charset="0"/>
                <a:ea typeface="宋体" panose="02010600030101010101" pitchFamily="2" charset="-122"/>
              </a:rPr>
              <a:t>diaries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变</a:t>
            </a:r>
            <a:r>
              <a:rPr lang="en-US" altLang="zh-CN" b="1">
                <a:solidFill>
                  <a:srgbClr val="FF0000"/>
                </a:solidFill>
                <a:latin typeface="Times New Roman" panose="02020603050405020304" pitchFamily="18" charset="0"/>
                <a:ea typeface="楷体" panose="02010609060101010101" pitchFamily="49" charset="-122"/>
              </a:rPr>
              <a:t>“</a:t>
            </a:r>
            <a:r>
              <a:rPr lang="en-US" altLang="zh-CN" b="1">
                <a:solidFill>
                  <a:srgbClr val="FF0000"/>
                </a:solidFill>
                <a:latin typeface="Times New Roman" panose="02020603050405020304" pitchFamily="18" charset="0"/>
                <a:ea typeface="宋体" panose="02010600030101010101" pitchFamily="2" charset="-122"/>
              </a:rPr>
              <a:t>y</a:t>
            </a:r>
            <a:r>
              <a:rPr lang="en-US" altLang="zh-CN" b="1">
                <a:solidFill>
                  <a:srgbClr val="FF0000"/>
                </a:solidFill>
                <a:latin typeface="Times New Roman" panose="02020603050405020304" pitchFamily="18" charset="0"/>
                <a:ea typeface="楷体" panose="02010609060101010101" pitchFamily="49" charset="-122"/>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FF0000"/>
                </a:solidFill>
                <a:latin typeface="Times New Roman" panose="02020603050405020304" pitchFamily="18" charset="0"/>
                <a:ea typeface="楷体" panose="02010609060101010101" pitchFamily="49" charset="-122"/>
              </a:rPr>
              <a:t>“</a:t>
            </a:r>
            <a:r>
              <a:rPr lang="en-US" altLang="zh-CN" b="1">
                <a:solidFill>
                  <a:srgbClr val="FF0000"/>
                </a:solidFill>
                <a:latin typeface="Times New Roman" panose="02020603050405020304" pitchFamily="18" charset="0"/>
                <a:ea typeface="宋体" panose="02010600030101010101" pitchFamily="2" charset="-122"/>
              </a:rPr>
              <a:t>i</a:t>
            </a:r>
            <a:r>
              <a:rPr lang="en-US" altLang="zh-CN" b="1">
                <a:solidFill>
                  <a:srgbClr val="FF0000"/>
                </a:solidFill>
                <a:latin typeface="Times New Roman" panose="02020603050405020304" pitchFamily="18" charset="0"/>
                <a:ea typeface="楷体" panose="02010609060101010101" pitchFamily="49" charset="-122"/>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b="1">
                <a:solidFill>
                  <a:srgbClr val="FF0000"/>
                </a:solidFill>
                <a:latin typeface="Times New Roman" panose="02020603050405020304" pitchFamily="18" charset="0"/>
                <a:ea typeface="楷体" panose="02010609060101010101" pitchFamily="49" charset="-122"/>
              </a:rPr>
              <a:t>“</a:t>
            </a:r>
            <a:r>
              <a:rPr lang="en-US" altLang="zh-CN" b="1">
                <a:solidFill>
                  <a:srgbClr val="FF0000"/>
                </a:solidFill>
                <a:latin typeface="Times New Roman" panose="02020603050405020304" pitchFamily="18" charset="0"/>
                <a:ea typeface="宋体" panose="02010600030101010101" pitchFamily="2" charset="-122"/>
              </a:rPr>
              <a:t>es</a:t>
            </a:r>
            <a:r>
              <a:rPr lang="en-US" altLang="zh-CN" b="1">
                <a:solidFill>
                  <a:srgbClr val="FF0000"/>
                </a:solidFill>
                <a:latin typeface="Times New Roman" panose="02020603050405020304" pitchFamily="18" charset="0"/>
                <a:ea typeface="楷体" panose="02010609060101010101" pitchFamily="49"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10216"/>
            <a:ext cx="11485848" cy="2238241"/>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some years, I went to the university to go on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kept everything in all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first school year, I got a part-time job at the school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期待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more new friends and had more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school life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502918" y="2267671"/>
            <a:ext cx="1072730" cy="461665"/>
          </a:xfrm>
          <a:prstGeom prst="rect">
            <a:avLst/>
          </a:prstGeom>
        </p:spPr>
        <p:txBody>
          <a:bodyPr wrap="none">
            <a:spAutoFit/>
          </a:bodyPr>
          <a:lstStyle/>
          <a:p>
            <a:r>
              <a:rPr lang="en-US" altLang="zh-CN" sz="2400" dirty="0"/>
              <a:t>diaries</a:t>
            </a:r>
            <a:endParaRPr lang="zh-CN" altLang="en-US" dirty="0"/>
          </a:p>
        </p:txBody>
      </p:sp>
    </p:spTree>
    <p:extLst>
      <p:ext uri="{BB962C8B-B14F-4D97-AF65-F5344CB8AC3E}">
        <p14:creationId xmlns:p14="http://schemas.microsoft.com/office/powerpoint/2010/main" val="363220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346946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句意：那时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我开始期待结交更多朋友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此空前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“began”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后需接动名词（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的动名词为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expecting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。或动词不定式（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do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但题目要求每空一词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所以只可用动名词形式。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68760"/>
            <a:ext cx="11485848" cy="2308324"/>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some years, I went to the university to go on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kept everything in all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first school year, I got a part-time job at the school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期待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more new friends and had more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school life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759230" y="2414152"/>
            <a:ext cx="1431802" cy="461665"/>
          </a:xfrm>
          <a:prstGeom prst="rect">
            <a:avLst/>
          </a:prstGeom>
        </p:spPr>
        <p:txBody>
          <a:bodyPr wrap="none">
            <a:spAutoFit/>
          </a:bodyPr>
          <a:lstStyle/>
          <a:p>
            <a:r>
              <a:rPr lang="en-US" altLang="zh-CN" sz="2400" dirty="0"/>
              <a:t>expecting</a:t>
            </a:r>
            <a:endParaRPr lang="zh-CN" altLang="en-US" dirty="0"/>
          </a:p>
        </p:txBody>
      </p:sp>
    </p:spTree>
    <p:extLst>
      <p:ext uri="{BB962C8B-B14F-4D97-AF65-F5344CB8AC3E}">
        <p14:creationId xmlns:p14="http://schemas.microsoft.com/office/powerpoint/2010/main" val="3382698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句意：那时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我开始期待结交更多的新朋友并和他们进行更多关于校园生活的讨论。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discussion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既是可数名词又是不可数名词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此空前有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用原形或者复数形式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discussions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72242"/>
            <a:ext cx="11485848" cy="2308324"/>
          </a:xfrm>
        </p:spPr>
        <p:txBody>
          <a:bodyPr/>
          <a:lstStyle/>
          <a:p>
            <a:pPr indent="609600" hangingPunct="0">
              <a:spcAft>
                <a:spcPts val="0"/>
              </a:spcAft>
              <a:tabLst>
                <a:tab pos="5581015"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some years, I went to the university to go on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kept everything in all my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first school year, I got a part-time job at the school radio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期待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more new friends and had more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school life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638822" y="2999251"/>
            <a:ext cx="2258952" cy="461665"/>
          </a:xfrm>
          <a:prstGeom prst="rect">
            <a:avLst/>
          </a:prstGeom>
        </p:spPr>
        <p:txBody>
          <a:bodyPr wrap="none">
            <a:spAutoFit/>
          </a:bodyPr>
          <a:lstStyle/>
          <a:p>
            <a:r>
              <a:rPr lang="en-US" altLang="zh-CN" sz="2400" dirty="0"/>
              <a:t>discussion</a:t>
            </a:r>
            <a:r>
              <a:rPr lang="zh-CN" altLang="zh-CN" sz="2400" dirty="0">
                <a:cs typeface="Times New Roman" panose="02020603050405020304" pitchFamily="18" charset="0"/>
              </a:rPr>
              <a:t>（</a:t>
            </a:r>
            <a:r>
              <a:rPr lang="en-US" altLang="zh-CN" sz="2400" dirty="0"/>
              <a:t>s</a:t>
            </a:r>
            <a:r>
              <a:rPr lang="zh-CN" altLang="zh-CN" sz="2400" dirty="0">
                <a:cs typeface="Times New Roman" panose="02020603050405020304" pitchFamily="18" charset="0"/>
              </a:rPr>
              <a:t>）</a:t>
            </a:r>
            <a:endParaRPr lang="zh-CN" altLang="en-US" dirty="0"/>
          </a:p>
        </p:txBody>
      </p:sp>
    </p:spTree>
    <p:extLst>
      <p:ext uri="{BB962C8B-B14F-4D97-AF65-F5344CB8AC3E}">
        <p14:creationId xmlns:p14="http://schemas.microsoft.com/office/powerpoint/2010/main" val="856191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TotalTime>
  <Words>641</Words>
  <Application>Microsoft Office PowerPoint</Application>
  <PresentationFormat>自定义</PresentationFormat>
  <Paragraphs>38</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User</cp:lastModifiedBy>
  <cp:revision>449</cp:revision>
  <dcterms:created xsi:type="dcterms:W3CDTF">2020-11-06T05:24:00Z</dcterms:created>
  <dcterms:modified xsi:type="dcterms:W3CDTF">2025-09-17T08:03:10Z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